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5" r:id="rId4"/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Overpass" panose="020B0604020202020204" charset="0"/>
      <p:regular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29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Convenções de Nomenclatura para Bancos de Dados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Este guia aborda as melhores práticas para nomes de tabelas, colunas, restrições e procedimentos armazenados. O objetivo é padronizar e otimizar a gestão do banco de dados.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814019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2145" y="6010513"/>
            <a:ext cx="1140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verpass Medium" pitchFamily="34" charset="0"/>
                <a:ea typeface="Overpass Medium" pitchFamily="34" charset="-122"/>
                <a:cs typeface="Overpass Medium" pitchFamily="34" charset="-120"/>
              </a:rPr>
              <a:t>FT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40287" y="5850017"/>
            <a:ext cx="279654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por Fabio Trevezane</a:t>
            </a:r>
            <a:endParaRPr lang="en-US" sz="2350" dirty="0"/>
          </a:p>
        </p:txBody>
      </p:sp>
      <p:pic>
        <p:nvPicPr>
          <p:cNvPr id="1026" name="Picture 2" descr="Microsoft SQL Server: o que é e para que serve? - Microespanha">
            <a:extLst>
              <a:ext uri="{FF2B5EF4-FFF2-40B4-BE49-F238E27FC236}">
                <a16:creationId xmlns:a16="http://schemas.microsoft.com/office/drawing/2014/main" id="{4DB5BB3C-3F2E-1B13-A489-ACA374E7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277" y="0"/>
            <a:ext cx="632412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905" y="480417"/>
            <a:ext cx="5299472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Benefícios da Padronização</a:t>
            </a:r>
            <a:endParaRPr lang="en-US" sz="3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05" y="1256348"/>
            <a:ext cx="436721" cy="436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7905" y="1911429"/>
            <a:ext cx="2429351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Manutenção Simplificada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97905" y="2273022"/>
            <a:ext cx="79209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Nomes padronizados reduzem o tempo gasto na identificação e correção de problemas.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05" y="2989183"/>
            <a:ext cx="436721" cy="436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7905" y="3644265"/>
            <a:ext cx="237291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Colaboração Aprimorada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97905" y="4005858"/>
            <a:ext cx="79209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Equipes trabalham de forma mais eficiente com convenções de nomenclatura claras e unificadas.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05" y="4722019"/>
            <a:ext cx="436721" cy="436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7905" y="5377101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Redução de Erros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97905" y="5738693"/>
            <a:ext cx="79209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consistência minimiza a chance de erros de sintaxe ou de referência em consultas.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905" y="6454854"/>
            <a:ext cx="436721" cy="4367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7905" y="7109936"/>
            <a:ext cx="295155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Eficiência no Desenvolvimento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97905" y="7471529"/>
            <a:ext cx="792099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Acelera o desenvolvimento ao eliminar a necessidade de decifrar nomes.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71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507" y="3572708"/>
            <a:ext cx="7553801" cy="688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Conclusão e Próximos Passos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9507" y="4612719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80436" y="4693206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Padronize Sempre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0436" y="5178028"/>
            <a:ext cx="3374350" cy="149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Adotar convenções de nomenclatura é crucial para a saúde e evolução dos seus bancos de dados.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47442" y="4612719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08370" y="4693206"/>
            <a:ext cx="334839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Documente e Compartilhe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08370" y="5178028"/>
            <a:ext cx="3374469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Mantenha a documentação atualizada e garanta que toda a equipe a conheça e siga.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75495" y="4612719"/>
            <a:ext cx="526852" cy="526852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6423" y="4693206"/>
            <a:ext cx="2754987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Reavalie e Otimize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36423" y="5178028"/>
            <a:ext cx="3374350" cy="149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Revise periodicamente suas convenções para garantir que continuem eficazes e relevantes.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38AEC07-16D3-9384-EF0C-DF49C38EB6FE}"/>
              </a:ext>
            </a:extLst>
          </p:cNvPr>
          <p:cNvSpPr txBox="1"/>
          <p:nvPr/>
        </p:nvSpPr>
        <p:spPr>
          <a:xfrm>
            <a:off x="431800" y="358339"/>
            <a:ext cx="73152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uspInserirAluno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@Nome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@Idade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@Ativo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BIT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Idade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Ativo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77BE36-9844-041B-544A-C08A6DF3CDA4}"/>
              </a:ext>
            </a:extLst>
          </p:cNvPr>
          <p:cNvSpPr txBox="1"/>
          <p:nvPr/>
        </p:nvSpPr>
        <p:spPr>
          <a:xfrm>
            <a:off x="431800" y="3842941"/>
            <a:ext cx="7315200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uspAtualizarAluno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@Nome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@Idade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@Ativo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BIT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Aluno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@Nome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Idade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Ativo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C48C3E-9CBE-F00E-F1EF-40B0AD967347}"/>
              </a:ext>
            </a:extLst>
          </p:cNvPr>
          <p:cNvSpPr txBox="1"/>
          <p:nvPr/>
        </p:nvSpPr>
        <p:spPr>
          <a:xfrm>
            <a:off x="8775700" y="357476"/>
            <a:ext cx="558800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uspExcluirAluno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Aluno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3A03DF-70C4-DC7B-66BB-2FD2E39762BB}"/>
              </a:ext>
            </a:extLst>
          </p:cNvPr>
          <p:cNvSpPr txBox="1"/>
          <p:nvPr/>
        </p:nvSpPr>
        <p:spPr>
          <a:xfrm>
            <a:off x="8775700" y="3842941"/>
            <a:ext cx="55880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uspBuscarAlunoPorNome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 </a:t>
            </a:r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Aluno</a:t>
            </a:r>
          </a:p>
          <a:p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56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DA1358-8332-514D-B114-02F6C33396D9}"/>
              </a:ext>
            </a:extLst>
          </p:cNvPr>
          <p:cNvSpPr txBox="1"/>
          <p:nvPr/>
        </p:nvSpPr>
        <p:spPr>
          <a:xfrm>
            <a:off x="0" y="160934"/>
            <a:ext cx="1100137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'Fábio Trevezane'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29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'Carla Mendes'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22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'João Pereira'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25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'Ana Souza'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@Idade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@Ativo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8F6466-646E-5560-BBE2-D2EF0F6CF8D7}"/>
              </a:ext>
            </a:extLst>
          </p:cNvPr>
          <p:cNvSpPr txBox="1"/>
          <p:nvPr/>
        </p:nvSpPr>
        <p:spPr>
          <a:xfrm>
            <a:off x="0" y="3004235"/>
            <a:ext cx="73406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uspBuscarAlunoPorNome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479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145F07B-5B72-A53F-57E0-FC2C40B459B7}"/>
              </a:ext>
            </a:extLst>
          </p:cNvPr>
          <p:cNvSpPr txBox="1"/>
          <p:nvPr/>
        </p:nvSpPr>
        <p:spPr>
          <a:xfrm>
            <a:off x="0" y="0"/>
            <a:ext cx="73152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@NomeCurso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NomeCurso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AB6764-C67D-9B76-2955-A9759A158F89}"/>
              </a:ext>
            </a:extLst>
          </p:cNvPr>
          <p:cNvSpPr txBox="1"/>
          <p:nvPr/>
        </p:nvSpPr>
        <p:spPr>
          <a:xfrm>
            <a:off x="0" y="2984838"/>
            <a:ext cx="73406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uspBuscarCursoPorNome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@Nome </a:t>
            </a:r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Curso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NomeCurso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@Nome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8F44F4-C457-463C-8E92-27E43BDBD3A2}"/>
              </a:ext>
            </a:extLst>
          </p:cNvPr>
          <p:cNvSpPr txBox="1"/>
          <p:nvPr/>
        </p:nvSpPr>
        <p:spPr>
          <a:xfrm>
            <a:off x="0" y="6298337"/>
            <a:ext cx="734060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uspExcluirCurso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 </a:t>
            </a:r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Curso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</a:t>
            </a: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76FD15-FBD0-984E-6934-0AF667E9BF21}"/>
              </a:ext>
            </a:extLst>
          </p:cNvPr>
          <p:cNvSpPr txBox="1"/>
          <p:nvPr/>
        </p:nvSpPr>
        <p:spPr>
          <a:xfrm>
            <a:off x="9017000" y="2707838"/>
            <a:ext cx="46101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uspAtualizarCurso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@Nome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Curso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NomeCurso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@Nome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692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6D62227-B826-805D-5B0F-C0939883241E}"/>
              </a:ext>
            </a:extLst>
          </p:cNvPr>
          <p:cNvSpPr txBox="1"/>
          <p:nvPr/>
        </p:nvSpPr>
        <p:spPr>
          <a:xfrm>
            <a:off x="0" y="11162"/>
            <a:ext cx="105664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'Desenvolvimento de Sistemas'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'Administração'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'Eletrotécnica'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'Mecânica Industrial'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'Logística'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'Enfermagem'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'Análise e Desenvolvimento de Sistemas'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'Marketing Digital'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'Gestão de Projetos'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uspInserirCurso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@NomeCurso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'Recursos Humanos'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FD0BA7-0597-ED77-99B4-7686325F18C3}"/>
              </a:ext>
            </a:extLst>
          </p:cNvPr>
          <p:cNvSpPr txBox="1"/>
          <p:nvPr/>
        </p:nvSpPr>
        <p:spPr>
          <a:xfrm>
            <a:off x="0" y="4709786"/>
            <a:ext cx="73406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uspBuscarCursoPorNome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FF0000"/>
                </a:solidFill>
                <a:latin typeface="Consolas" panose="020B0609020204030204" pitchFamily="49" charset="0"/>
              </a:rPr>
              <a:t>''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958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BFD5D5C-CE8F-44FA-1C7F-41F1853221D5}"/>
              </a:ext>
            </a:extLst>
          </p:cNvPr>
          <p:cNvSpPr txBox="1"/>
          <p:nvPr/>
        </p:nvSpPr>
        <p:spPr>
          <a:xfrm>
            <a:off x="381000" y="228243"/>
            <a:ext cx="605790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@IdAluno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@IdCurso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AlunosCurso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0A9D42-D9B2-CDB7-21BE-D178A840EF93}"/>
              </a:ext>
            </a:extLst>
          </p:cNvPr>
          <p:cNvSpPr txBox="1"/>
          <p:nvPr/>
        </p:nvSpPr>
        <p:spPr>
          <a:xfrm>
            <a:off x="6654800" y="89743"/>
            <a:ext cx="73152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PROCEDURE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uspRemoverMatricula</a:t>
            </a:r>
          </a:p>
          <a:p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   @IdAluno </a:t>
            </a:r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8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   @IdCurso </a:t>
            </a:r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1800">
                <a:solidFill>
                  <a:srgbClr val="000000"/>
                </a:solidFill>
                <a:latin typeface="Consolas" panose="020B0609020204030204" pitchFamily="49" charset="0"/>
              </a:rPr>
              <a:t> AlunosCurso</a:t>
            </a:r>
          </a:p>
          <a:p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IdAluno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@IdAluno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IdCurso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@IdCurso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80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EBEC5F-6E78-EA83-5397-0ACB8C75022F}"/>
              </a:ext>
            </a:extLst>
          </p:cNvPr>
          <p:cNvSpPr txBox="1"/>
          <p:nvPr/>
        </p:nvSpPr>
        <p:spPr>
          <a:xfrm>
            <a:off x="381000" y="3430876"/>
            <a:ext cx="138811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Fábio Trevezane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1) no curso de Desenvolvimento de Sistemas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1)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Carla Mendes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2) no curso de Enfermagem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6)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6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João Pereira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3) no curso de Mecânica Industrial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4)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Ana Souza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4) no curso de Marketing Digital (</a:t>
            </a:r>
            <a:r>
              <a:rPr lang="pt-BR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 = 8)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8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Outros vínculos opcionais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7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Fábio também em Análise e Desenvolvimento de Sistemas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uspMatricularAluno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@IdAluno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@IdCurso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8000"/>
                </a:solidFill>
                <a:latin typeface="Consolas" panose="020B0609020204030204" pitchFamily="49" charset="0"/>
              </a:rPr>
              <a:t>-- Carla também em Recursos Humanos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1411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F75376F-4052-BB1B-718B-980935962AF8}"/>
              </a:ext>
            </a:extLst>
          </p:cNvPr>
          <p:cNvSpPr txBox="1"/>
          <p:nvPr/>
        </p:nvSpPr>
        <p:spPr>
          <a:xfrm>
            <a:off x="0" y="1"/>
            <a:ext cx="58420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NomeAluno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NomeCurso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AlunosCurso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AC</a:t>
            </a:r>
          </a:p>
          <a:p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Aluno A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IdAluno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endParaRPr lang="pt-B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Curso C </a:t>
            </a: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IdCurso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pt-BR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2EFF8-570D-97F9-9B0D-7FC8BA52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35" y="1685012"/>
            <a:ext cx="8345065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8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4CFD70-C62B-B85C-2205-152963DED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622BAF-4271-8B38-E94D-884054B7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8093"/>
            <a:ext cx="3178340" cy="41756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49B912-8CBC-83F7-A1E6-117F110A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85" y="2225193"/>
            <a:ext cx="5043087" cy="47718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8AA5F0-864F-85E3-1CB0-BAE7530AB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518" y="1816099"/>
            <a:ext cx="5597881" cy="5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2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408" y="650438"/>
            <a:ext cx="7489984" cy="138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Nomes de Tabelas: Clareza e Consistência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3408" y="2394823"/>
            <a:ext cx="3626882" cy="3214926"/>
          </a:xfrm>
          <a:prstGeom prst="roundRect">
            <a:avLst>
              <a:gd name="adj" fmla="val 30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7248" y="2638663"/>
            <a:ext cx="3139202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Substantivos no Singular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57248" y="3475196"/>
            <a:ext cx="3139202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nomes no singular, como "Customer" ou "Order". Isso se alinha com exemplos da Microsoft e simplifica a interpretação.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510" y="2394823"/>
            <a:ext cx="3626882" cy="3214926"/>
          </a:xfrm>
          <a:prstGeom prst="roundRect">
            <a:avLst>
              <a:gd name="adj" fmla="val 308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0350" y="2638663"/>
            <a:ext cx="3139202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PascalCase ou CamelCase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0350" y="3475196"/>
            <a:ext cx="3139202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Adote PascalCase (SalesOrder) ou CamelCase (customerAddress). Evite espaços para manter a integridade.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3408" y="5845969"/>
            <a:ext cx="7489984" cy="1733074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57248" y="6089809"/>
            <a:ext cx="356306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Evite Prefixos Redundantes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57248" y="6578918"/>
            <a:ext cx="7002304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Não use "tbl_" em nomes de tabelas. Esses prefixos são desnecessários e adicionam complexidade.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B51EB0-B2E7-8806-EA3F-44A4E7DE1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33200" cy="82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3413"/>
            <a:ext cx="11378446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Nomes de Colunas: Descrição e Padronização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2855" y="1911191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48901" y="1990011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Nomes Descritivos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348901" y="2557224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Crie nomes claros e consistentes para todas as colunas. Use PascalCase para facilitar a leitura.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602855" y="3750707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48901" y="3829526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Evite Abreviaturas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348901" y="4396740"/>
            <a:ext cx="5485567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Não use abreviações obscuras. Prefira nomes completos para maior clareza e manutenção do código.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602855" y="5957411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48901" y="6036231"/>
            <a:ext cx="3175040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Chaves Estrangeiras (FK)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348901" y="6603444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 chaves estrangeiras, adote o padrão "ID" (ex: CustomerID, ProductID). Garante consistência.</a:t>
            </a:r>
            <a:endParaRPr lang="en-US" sz="18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A021F85-A8F6-3A25-2081-4B8286DE6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79" y="1758712"/>
            <a:ext cx="6719164" cy="5016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639366"/>
            <a:ext cx="7853839" cy="1083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Convenções de Nomenclatura para Restrições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45081" y="1999774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Defina padrões claros para nomes de restrições de banco de dados. Isso ajuda a identificar rapidamente o tipo e a função de cada restrição.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5081" y="2796659"/>
            <a:ext cx="7853839" cy="1060133"/>
          </a:xfrm>
          <a:prstGeom prst="roundRect">
            <a:avLst>
              <a:gd name="adj" fmla="val 73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7009" y="2988588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Chave Primária (PK)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37009" y="3370064"/>
            <a:ext cx="74699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o prefixo "PK_" para chaves primárias. Exemplo: PK_Customers.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5081" y="4041100"/>
            <a:ext cx="7853839" cy="1060133"/>
          </a:xfrm>
          <a:prstGeom prst="roundRect">
            <a:avLst>
              <a:gd name="adj" fmla="val 73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7009" y="4233029"/>
            <a:ext cx="233648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Chave Estrangeira (FK)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37009" y="4614505"/>
            <a:ext cx="74699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Identifique chaves estrangeiras com "FK_". Exemplo: FK_Orders_Customers.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45081" y="5285542"/>
            <a:ext cx="7853839" cy="1060133"/>
          </a:xfrm>
          <a:prstGeom prst="roundRect">
            <a:avLst>
              <a:gd name="adj" fmla="val 73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7009" y="5477470"/>
            <a:ext cx="284726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Restrição de Unicidade (UQ)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37009" y="5858947"/>
            <a:ext cx="74699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"UQ_" para restrições de unicidade. Exemplo: UQ_Emails.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45081" y="6529983"/>
            <a:ext cx="7853839" cy="1060133"/>
          </a:xfrm>
          <a:prstGeom prst="roundRect">
            <a:avLst>
              <a:gd name="adj" fmla="val 73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37009" y="6721912"/>
            <a:ext cx="287571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Restrição de Checagem (CK)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37009" y="7103388"/>
            <a:ext cx="746998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Aplique "CK_" para restrições de checagem. Exemplo: CK_ProductPrice.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580192"/>
            <a:ext cx="7667149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Stored Procedures: Padrões de Ação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24826" y="2137767"/>
            <a:ext cx="76671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Padronizar nomes de stored procedures facilita o entendimento de sua funcionalidade. Use prefixos que indiquem a ação principal.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826" y="3050143"/>
            <a:ext cx="1054894" cy="15338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0698" y="3261122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Prefixar com "usp_"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490698" y="3697962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"usp_" para "User Stored Procedure". Isso ajuda a distinguir procedures de outros objetos.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826" y="4584025"/>
            <a:ext cx="1054894" cy="15338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0698" y="4795004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Indicar Ação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90698" y="5231844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Adicione um verbo que descreva a ação. Ex: "Insert", "Get", "Update", "Delete".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826" y="6117908"/>
            <a:ext cx="1054894" cy="15338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90698" y="6328886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Nomear o Objeto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490698" y="6765727"/>
            <a:ext cx="6401276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Conclua com o nome do objeto afetado. Ex: "usp_InsertCustomer", "usp_GetOrdersByCustomer".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3413"/>
            <a:ext cx="8679775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Nomes de Views: Abstração Lógica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803553" y="1911191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49598" y="1990011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Prefixar com "vw_"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549598" y="2557224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"vw_" para "View". Isso ajuda na identificação do objeto no banco de dados.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803553" y="3750707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549598" y="3829526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Nome Lógico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549598" y="4396740"/>
            <a:ext cx="5485567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Adicione um nome que represente o propósito ou conteúdo da view. Ex: "CustomerOrderSummary".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03553" y="5590223"/>
            <a:ext cx="516493" cy="51649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49598" y="5669042"/>
            <a:ext cx="270117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Clareza na Consulta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549598" y="6236256"/>
            <a:ext cx="5485567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Nomes lógicos facilitam a compreensão do que a view representa, tornando as consultas mais intuitivas.</a:t>
            </a:r>
            <a:endParaRPr lang="en-US" sz="18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55" y="1911191"/>
            <a:ext cx="6231612" cy="33664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1283</Words>
  <Application>Microsoft Office PowerPoint</Application>
  <PresentationFormat>Personalizar</PresentationFormat>
  <Paragraphs>190</Paragraphs>
  <Slides>17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Overpass</vt:lpstr>
      <vt:lpstr>Overpass Medium</vt:lpstr>
      <vt:lpstr>Calibri</vt:lpstr>
      <vt:lpstr>Overpass Bold</vt:lpstr>
      <vt:lpstr>Consolas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Admin</cp:lastModifiedBy>
  <cp:revision>5</cp:revision>
  <dcterms:created xsi:type="dcterms:W3CDTF">2025-06-18T11:08:24Z</dcterms:created>
  <dcterms:modified xsi:type="dcterms:W3CDTF">2025-06-18T12:11:46Z</dcterms:modified>
</cp:coreProperties>
</file>